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73" r:id="rId4"/>
    <p:sldId id="258" r:id="rId5"/>
    <p:sldId id="274" r:id="rId6"/>
    <p:sldId id="361" r:id="rId7"/>
    <p:sldId id="362" r:id="rId8"/>
    <p:sldId id="363" r:id="rId9"/>
    <p:sldId id="365" r:id="rId10"/>
    <p:sldId id="366" r:id="rId11"/>
    <p:sldId id="367" r:id="rId12"/>
    <p:sldId id="368" r:id="rId13"/>
    <p:sldId id="369" r:id="rId14"/>
    <p:sldId id="372" r:id="rId15"/>
    <p:sldId id="370" r:id="rId16"/>
    <p:sldId id="371" r:id="rId17"/>
    <p:sldId id="373" r:id="rId18"/>
    <p:sldId id="374" r:id="rId19"/>
    <p:sldId id="376" r:id="rId20"/>
    <p:sldId id="377" r:id="rId21"/>
    <p:sldId id="379" r:id="rId22"/>
    <p:sldId id="380" r:id="rId23"/>
    <p:sldId id="381" r:id="rId24"/>
    <p:sldId id="382" r:id="rId25"/>
    <p:sldId id="383" r:id="rId26"/>
    <p:sldId id="386" r:id="rId27"/>
    <p:sldId id="384" r:id="rId28"/>
    <p:sldId id="387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8B9AC"/>
    <a:srgbClr val="7F7F7F"/>
    <a:srgbClr val="FDF0E7"/>
    <a:srgbClr val="E2DAD4"/>
    <a:srgbClr val="C8B8AC"/>
    <a:srgbClr val="FFF8E5"/>
    <a:srgbClr val="FFFFFF"/>
    <a:srgbClr val="AF9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/>
    <p:restoredTop sz="82732" autoAdjust="0"/>
  </p:normalViewPr>
  <p:slideViewPr>
    <p:cSldViewPr>
      <p:cViewPr varScale="1">
        <p:scale>
          <a:sx n="60" d="100"/>
          <a:sy n="60" d="100"/>
        </p:scale>
        <p:origin x="3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30C56-9581-4528-B78F-DD18EE362F39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C11A-EB9D-4053-A12C-50606AA1D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36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80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67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8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4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28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63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9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5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30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2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88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72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2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2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40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2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8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68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44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77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67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C11A-EB9D-4053-A12C-50606AA1D7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2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88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2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6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60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97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71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12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74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4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B77E-4DAE-47CA-AFDE-1BD6F875F3BA}" type="datetimeFigureOut">
              <a:rPr lang="ko-KR" altLang="en-US" smtClean="0"/>
              <a:t>2023. 3. 13.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0DD7-5D66-4162-8C5F-BFF854326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0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305800" y="7018397"/>
            <a:ext cx="9116468" cy="101503"/>
            <a:chOff x="8270448" y="7756456"/>
            <a:chExt cx="9116468" cy="995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854CE7-197A-4B40-91BA-06AB4824C71E}"/>
              </a:ext>
            </a:extLst>
          </p:cNvPr>
          <p:cNvSpPr txBox="1"/>
          <p:nvPr/>
        </p:nvSpPr>
        <p:spPr>
          <a:xfrm>
            <a:off x="2514600" y="2933700"/>
            <a:ext cx="132588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Section Project 1</a:t>
            </a:r>
          </a:p>
          <a:p>
            <a:pPr algn="ctr"/>
            <a:r>
              <a:rPr lang="ko-KR" altLang="en-US" sz="6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일본 시장 진출을 위한 게임 데이터 분석</a:t>
            </a:r>
            <a:endParaRPr lang="ko-KR" altLang="en-US" sz="6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7233-9894-49A9-BD00-8A0D928276D9}"/>
              </a:ext>
            </a:extLst>
          </p:cNvPr>
          <p:cNvSpPr txBox="1"/>
          <p:nvPr/>
        </p:nvSpPr>
        <p:spPr>
          <a:xfrm>
            <a:off x="15773400" y="7290018"/>
            <a:ext cx="16850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 18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</a:t>
            </a:r>
            <a:endParaRPr lang="en-US" altLang="ko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장건희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Name, Platform, 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칼럼을 기준으로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779321" y="4269774"/>
            <a:ext cx="89935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아래 표와 같이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하나의 게임이 중복되었음을 확인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BCB2F-4A73-CFCD-B459-ABCF4524C56F}"/>
              </a:ext>
            </a:extLst>
          </p:cNvPr>
          <p:cNvSpPr txBox="1"/>
          <p:nvPr/>
        </p:nvSpPr>
        <p:spPr>
          <a:xfrm>
            <a:off x="779321" y="7530018"/>
            <a:ext cx="1284341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출고량이 거의 기입되지 않은 행을 잘못 기입된 데이터로 보고 제거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E41DB-50C3-BC78-E026-CFF052AD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0" y="5453603"/>
            <a:ext cx="141848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 flipH="1">
            <a:off x="750741" y="2857500"/>
            <a:ext cx="45719" cy="8229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16927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 지역에서의 출고량을 나타내는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Total_Sales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 생성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칼럼의 값이 너무 다양해서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이를 줄이고자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Platform_Series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E023-5A2A-54CB-CEA4-0326D20D621C}"/>
              </a:ext>
            </a:extLst>
          </p:cNvPr>
          <p:cNvSpPr txBox="1"/>
          <p:nvPr/>
        </p:nvSpPr>
        <p:spPr>
          <a:xfrm>
            <a:off x="821058" y="4399376"/>
            <a:ext cx="104565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단종된 플랫폼은 향후 게임 구동 플랫폼으로 고려할 필요 없음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현재는 단종된 플랫폼일지라도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업그레이드 된 버전의 플랫폼으로 계속해서 호환가능한 걸 고려하면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해당 플랫폼의 충성고객은 계속해서 해당 플랫폼의 업그레이드 버전을 사용하는 경향이 있어 같은 계열을 하나로 </a:t>
            </a:r>
            <a:r>
              <a:rPr lang="ko-KR" altLang="en-US" sz="2000" b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묶어줌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4ADACA-3144-103F-F8DC-24D4DDC9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606881"/>
            <a:ext cx="2142171" cy="26822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6728D-AC73-2DA3-C88C-74DBDC329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777" y="6743700"/>
            <a:ext cx="4248626" cy="2380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BBE2B7-6F7B-5DED-EFB6-96A15FD07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310" y="6154362"/>
            <a:ext cx="3581400" cy="3835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3A1527-5463-C99A-BC0E-4D9F4480C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1319" y="6210300"/>
            <a:ext cx="3838081" cy="3779548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9F4F445-85C7-6753-18C4-46163EA6683B}"/>
              </a:ext>
            </a:extLst>
          </p:cNvPr>
          <p:cNvSpPr/>
          <p:nvPr/>
        </p:nvSpPr>
        <p:spPr>
          <a:xfrm>
            <a:off x="8183838" y="7090358"/>
            <a:ext cx="1719223" cy="1706852"/>
          </a:xfrm>
          <a:prstGeom prst="rightArrow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22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 flipH="1">
            <a:off x="750741" y="2857500"/>
            <a:ext cx="45719" cy="8229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16927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 지역에서의 출고량을 나타내는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Total_Sales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칼럼 생성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칼럼의 값이 너무 다양해서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이를 줄이고자 </a:t>
            </a:r>
            <a:r>
              <a:rPr lang="en-US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Platform_Series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E023-5A2A-54CB-CEA4-0326D20D621C}"/>
              </a:ext>
            </a:extLst>
          </p:cNvPr>
          <p:cNvSpPr txBox="1"/>
          <p:nvPr/>
        </p:nvSpPr>
        <p:spPr>
          <a:xfrm>
            <a:off x="821058" y="4399376"/>
            <a:ext cx="1045654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기존 </a:t>
            </a:r>
            <a:r>
              <a:rPr lang="en-US" altLang="ko-KR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Platform </a:t>
            </a: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칼럼을 이용해 생성된 </a:t>
            </a:r>
            <a:r>
              <a:rPr lang="en-US" altLang="ko-KR" sz="20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Platform_Series</a:t>
            </a:r>
            <a:r>
              <a:rPr lang="en-US" altLang="ko-KR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칼럼의 값은 다음 표와 같음</a:t>
            </a:r>
            <a:endParaRPr lang="en-US" altLang="ko-KR" sz="2000" b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2C3DCDC0-A322-28B2-F994-4A4822022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63225"/>
              </p:ext>
            </p:extLst>
          </p:nvPr>
        </p:nvGraphicFramePr>
        <p:xfrm>
          <a:off x="1066800" y="5395737"/>
          <a:ext cx="11847036" cy="455935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81132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Platform_Seires</a:t>
                      </a:r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값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Platform </a:t>
                      </a:r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값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effectLst/>
                        </a:rPr>
                        <a:t>Wii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GC NES SNES DS Wii GBA 3DS GB N64 WiiU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PS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PSP PS3 PS PS4 PS2 PSV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 Series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XB X360 XOne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Sega Series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DC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PC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KoPubWorld돋움체 Light" panose="00000300000000000000" pitchFamily="2" charset="-127"/>
                        </a:rPr>
                        <a:t>PC</a:t>
                      </a:r>
                      <a:endParaRPr lang="ko-KR" altLang="en-US" sz="20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etc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2600 SAT GEN SCD WS NG TG16 3DO GG PCFX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94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완성된 데이터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F337ED-5B30-7914-8D61-F5B290B2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49" y="3311614"/>
            <a:ext cx="16272098" cy="46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지역별 선호하는 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AB26D-8C74-C62B-B6C6-BA529FD1C8F0}"/>
              </a:ext>
            </a:extLst>
          </p:cNvPr>
          <p:cNvSpPr txBox="1"/>
          <p:nvPr/>
        </p:nvSpPr>
        <p:spPr>
          <a:xfrm>
            <a:off x="821058" y="3360139"/>
            <a:ext cx="5960742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북미 지역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유럽 지역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기타 지역 모두 선호하는 게임 장르가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Sports,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Shooter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순서로 나타났으며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전체적인 장르별 선호도 모양이 비슷하다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일본의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다른 지역들과 선호도 모양 자체가 다르며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특히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 가장 선호하는 장르로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9E4E85-29FC-30CD-D990-2A0A9DF7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02952"/>
            <a:ext cx="10439400" cy="70218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33A107-0998-6FE7-0B71-BFB51AED5E2C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9E95-2934-6712-E298-6ECF1F546010}"/>
              </a:ext>
            </a:extLst>
          </p:cNvPr>
          <p:cNvSpPr txBox="1"/>
          <p:nvPr/>
        </p:nvSpPr>
        <p:spPr>
          <a:xfrm>
            <a:off x="864970" y="2556927"/>
            <a:ext cx="645023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지역만 다른 모양이 나타남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7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지역별 선호하는 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9CBD39-8CE3-C366-A39C-98BA7EC7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16" y="3346310"/>
            <a:ext cx="9683076" cy="49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54632-E2E6-A947-B6D9-C42AAE9C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532" y="3361550"/>
            <a:ext cx="2065268" cy="4586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FE5AA6-FCE7-C3C1-1361-786B8C6436E5}"/>
              </a:ext>
            </a:extLst>
          </p:cNvPr>
          <p:cNvSpPr txBox="1"/>
          <p:nvPr/>
        </p:nvSpPr>
        <p:spPr>
          <a:xfrm>
            <a:off x="850289" y="3361550"/>
            <a:ext cx="5960742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 속하는 게임의 장르가 거의 동일하다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같은 게임 시리즈 다수 존재한다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BE3B2-EF96-D46A-3317-47FD83BAD6BD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EC3FC-F3CA-BE84-CA2C-D64743A33F5F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지역 특징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55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수년 간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장르가 높은 출고량을 기록했다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장르의 출고량이 급감하는 반면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장르의 출고량이 급증하고 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모든 장르가 출고량이 계속해서 성장하는 모습보다는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증가와 감소가 반복적으로 나타나는 모습을 보인다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AAACCA-D0BF-F999-E15B-78EB068A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21" y="2476500"/>
            <a:ext cx="11043235" cy="75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최근에 출고량이 많이 감소한 모습을 보이기는 하지만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항상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Wii Series, PS Series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가 출고량이 압도적으로 높다는 것을 확인할 수 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Series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5ECF83-CC68-9010-82EB-5E9D9A8B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71" y="2400300"/>
            <a:ext cx="11039129" cy="750600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F4C099D2-D4E7-386B-A383-19C66C32F34E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45825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기준 가장 상위의 게임들은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1900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년대 후반에 나온 옛날 게임에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속한다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작품 시리즈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포켓몬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마리오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들이 계속해서 출고량이 높게 나타나 출고량 상위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게임에도 속하는 것을 확인할 수 있다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b="1" dirty="0">
              <a:solidFill>
                <a:srgbClr val="21212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현지에서 개발한 게임이 인기를 지속하고 있습니다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 번째 게임 시리즈의 흥행으로 강력한 캐릭터성을 구축한 작품들이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 시리즈에서도 계속해서 흥행하는 모습을 보이고 있습니다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 20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794522-B9C5-5C12-509C-E57A6E25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52" y="2479964"/>
            <a:ext cx="7274438" cy="723357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5558BA-2BA6-5A1C-79AD-B9DC5DC6BEAC}"/>
              </a:ext>
            </a:extLst>
          </p:cNvPr>
          <p:cNvSpPr/>
          <p:nvPr/>
        </p:nvSpPr>
        <p:spPr>
          <a:xfrm>
            <a:off x="796461" y="6457456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8AD01-363F-CE4E-D17E-765E0EBF45B2}"/>
              </a:ext>
            </a:extLst>
          </p:cNvPr>
          <p:cNvSpPr txBox="1"/>
          <p:nvPr/>
        </p:nvSpPr>
        <p:spPr>
          <a:xfrm>
            <a:off x="864970" y="6156883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논의점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B05C8-E0C0-4618-B32F-87092CF8DEB1}"/>
              </a:ext>
            </a:extLst>
          </p:cNvPr>
          <p:cNvSpPr txBox="1"/>
          <p:nvPr/>
        </p:nvSpPr>
        <p:spPr>
          <a:xfrm>
            <a:off x="850289" y="7083743"/>
            <a:ext cx="5960742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닌텐도 배급사가 가진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</a:t>
            </a:r>
            <a:r>
              <a:rPr lang="ko-KR" altLang="en-US" sz="2000" b="1" dirty="0" err="1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한국 게임사가 개발할 수 없다</a:t>
            </a:r>
            <a:endParaRPr lang="en-US" altLang="ko-KR" sz="2000" b="1" dirty="0">
              <a:solidFill>
                <a:srgbClr val="21212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일본은 현지에서 개발한 게임이 계속 인기있는 시장이라 다른 나라의 게임이 입지를 다지기 어렵다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b="1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8" y="3361550"/>
            <a:ext cx="623631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기업의 비전 의 시작을 의미하는 프로젝트인 만큼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회사 측에서는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어떻게든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 번 시도해보라는 압력이 왔다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기업 입장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794522-B9C5-5C12-509C-E57A6E25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52" y="2479964"/>
            <a:ext cx="7274438" cy="7233570"/>
          </a:xfrm>
          <a:prstGeom prst="rect">
            <a:avLst/>
          </a:prstGeom>
        </p:spPr>
      </p:pic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4725BC-1AB2-41EC-3C1D-C8BA719BEC34}"/>
              </a:ext>
            </a:extLst>
          </p:cNvPr>
          <p:cNvSpPr/>
          <p:nvPr/>
        </p:nvSpPr>
        <p:spPr>
          <a:xfrm>
            <a:off x="796461" y="4677786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8C860-F518-03BF-FE5D-88C0B853E300}"/>
              </a:ext>
            </a:extLst>
          </p:cNvPr>
          <p:cNvSpPr txBox="1"/>
          <p:nvPr/>
        </p:nvSpPr>
        <p:spPr>
          <a:xfrm>
            <a:off x="864970" y="4377213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추가 분석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29D8D-6604-6BA1-E7A6-9FB66376D025}"/>
              </a:ext>
            </a:extLst>
          </p:cNvPr>
          <p:cNvSpPr txBox="1"/>
          <p:nvPr/>
        </p:nvSpPr>
        <p:spPr>
          <a:xfrm>
            <a:off x="850289" y="5143500"/>
            <a:ext cx="5960742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시리즈의 게임이 모두 상위권에 존재한다면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이제까지 수행한 분석 결과가 해당 시리즈만 묘사하고 있을 가능성이 높다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해당 게임 시리즈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포켓몬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마리오</a:t>
            </a:r>
            <a:r>
              <a:rPr lang="es-419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제외하고 다시 한 번 분석을 수행했다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03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16ED7531-FC33-48BB-93C0-A69E2277944B}"/>
              </a:ext>
            </a:extLst>
          </p:cNvPr>
          <p:cNvSpPr/>
          <p:nvPr/>
        </p:nvSpPr>
        <p:spPr>
          <a:xfrm>
            <a:off x="-13448" y="-375"/>
            <a:ext cx="18288000" cy="1043491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D09A-FC4E-4A2A-AB71-622C018B8B23}"/>
              </a:ext>
            </a:extLst>
          </p:cNvPr>
          <p:cNvSpPr/>
          <p:nvPr/>
        </p:nvSpPr>
        <p:spPr>
          <a:xfrm>
            <a:off x="336177" y="1737193"/>
            <a:ext cx="3849159" cy="8345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E2F825-3AAE-4033-A9AB-92E3BA411CCA}"/>
              </a:ext>
            </a:extLst>
          </p:cNvPr>
          <p:cNvSpPr/>
          <p:nvPr/>
        </p:nvSpPr>
        <p:spPr>
          <a:xfrm>
            <a:off x="4938125" y="1737193"/>
            <a:ext cx="3849159" cy="8345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3808FB-401B-4FED-BC32-7B62CC30B1A0}"/>
              </a:ext>
            </a:extLst>
          </p:cNvPr>
          <p:cNvSpPr/>
          <p:nvPr/>
        </p:nvSpPr>
        <p:spPr>
          <a:xfrm>
            <a:off x="9539286" y="1737191"/>
            <a:ext cx="3849159" cy="8345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1B1246-F4A0-4A24-84B6-9DEF396B214D}"/>
              </a:ext>
            </a:extLst>
          </p:cNvPr>
          <p:cNvSpPr txBox="1"/>
          <p:nvPr/>
        </p:nvSpPr>
        <p:spPr>
          <a:xfrm>
            <a:off x="11952" y="4381500"/>
            <a:ext cx="4559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프로젝트 배경 및 필요성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40D56F-6677-4448-BF8A-71B600E82D9B}"/>
              </a:ext>
            </a:extLst>
          </p:cNvPr>
          <p:cNvSpPr txBox="1"/>
          <p:nvPr/>
        </p:nvSpPr>
        <p:spPr>
          <a:xfrm>
            <a:off x="4571033" y="4381500"/>
            <a:ext cx="4559520" cy="180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개요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5EF605-E6F8-4E31-A1F6-B4E79838C62B}"/>
              </a:ext>
            </a:extLst>
          </p:cNvPr>
          <p:cNvSpPr txBox="1"/>
          <p:nvPr/>
        </p:nvSpPr>
        <p:spPr>
          <a:xfrm>
            <a:off x="9187137" y="4381500"/>
            <a:ext cx="455952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spc="-225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22294D-C172-4534-A4D5-C6964234878B}"/>
              </a:ext>
            </a:extLst>
          </p:cNvPr>
          <p:cNvGrpSpPr/>
          <p:nvPr/>
        </p:nvGrpSpPr>
        <p:grpSpPr>
          <a:xfrm>
            <a:off x="43137" y="3276868"/>
            <a:ext cx="4571471" cy="1031729"/>
            <a:chOff x="0" y="2157437"/>
            <a:chExt cx="3047647" cy="68781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4FEA93-4575-4C2A-B653-54E5C234A696}"/>
                </a:ext>
              </a:extLst>
            </p:cNvPr>
            <p:cNvSpPr txBox="1"/>
            <p:nvPr/>
          </p:nvSpPr>
          <p:spPr>
            <a:xfrm>
              <a:off x="0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서론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A7F2F1-B0D6-43C4-A8C5-1EDA331582D9}"/>
                </a:ext>
              </a:extLst>
            </p:cNvPr>
            <p:cNvSpPr/>
            <p:nvPr/>
          </p:nvSpPr>
          <p:spPr>
            <a:xfrm>
              <a:off x="415286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7BDDBC-3A7F-4E09-9E57-8850735E2F74}"/>
              </a:ext>
            </a:extLst>
          </p:cNvPr>
          <p:cNvGrpSpPr/>
          <p:nvPr/>
        </p:nvGrpSpPr>
        <p:grpSpPr>
          <a:xfrm>
            <a:off x="4645088" y="3276868"/>
            <a:ext cx="4571471" cy="1031729"/>
            <a:chOff x="3067967" y="2157437"/>
            <a:chExt cx="3047647" cy="68781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C0FAD5-5FC7-4BBA-9DE7-5DBFC014C2E3}"/>
                </a:ext>
              </a:extLst>
            </p:cNvPr>
            <p:cNvSpPr txBox="1"/>
            <p:nvPr/>
          </p:nvSpPr>
          <p:spPr>
            <a:xfrm>
              <a:off x="3067967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준비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29CDC0-37F6-4D73-9E15-330BF430BAB5}"/>
                </a:ext>
              </a:extLst>
            </p:cNvPr>
            <p:cNvSpPr/>
            <p:nvPr/>
          </p:nvSpPr>
          <p:spPr>
            <a:xfrm>
              <a:off x="3483253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174705-993D-4D91-933F-F844D7DFB26A}"/>
              </a:ext>
            </a:extLst>
          </p:cNvPr>
          <p:cNvGrpSpPr/>
          <p:nvPr/>
        </p:nvGrpSpPr>
        <p:grpSpPr>
          <a:xfrm>
            <a:off x="9216558" y="3276868"/>
            <a:ext cx="4571471" cy="1031729"/>
            <a:chOff x="6115614" y="2157437"/>
            <a:chExt cx="3047647" cy="6878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987BBA-3402-45DA-B45E-3579430DD202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분석 과정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D72D62-29D6-4A0F-887F-D845072569E1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DAABA5-EFC9-4ABA-A51C-86F0527982EC}"/>
              </a:ext>
            </a:extLst>
          </p:cNvPr>
          <p:cNvSpPr/>
          <p:nvPr/>
        </p:nvSpPr>
        <p:spPr>
          <a:xfrm>
            <a:off x="-13448" y="-375"/>
            <a:ext cx="18301446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D1574-D743-3D52-9CC1-A94CD8B9FA3A}"/>
              </a:ext>
            </a:extLst>
          </p:cNvPr>
          <p:cNvSpPr/>
          <p:nvPr/>
        </p:nvSpPr>
        <p:spPr>
          <a:xfrm>
            <a:off x="14052146" y="1737191"/>
            <a:ext cx="3849159" cy="8345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D6E73-B6DA-4943-8111-C06BF8AA3182}"/>
              </a:ext>
            </a:extLst>
          </p:cNvPr>
          <p:cNvSpPr txBox="1"/>
          <p:nvPr/>
        </p:nvSpPr>
        <p:spPr>
          <a:xfrm>
            <a:off x="-322924" y="-207192"/>
            <a:ext cx="5997584" cy="1582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7200" kern="0" dirty="0">
                <a:solidFill>
                  <a:srgbClr val="28C8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1F9DD-D75D-889C-9A01-47199DC75FF4}"/>
              </a:ext>
            </a:extLst>
          </p:cNvPr>
          <p:cNvSpPr txBox="1"/>
          <p:nvPr/>
        </p:nvSpPr>
        <p:spPr>
          <a:xfrm>
            <a:off x="13755645" y="4381500"/>
            <a:ext cx="4559520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인사이트</a:t>
            </a:r>
            <a:endParaRPr lang="en-US" altLang="ko-KR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한계점</a:t>
            </a:r>
            <a:endParaRPr lang="en-US" altLang="ko-KR" sz="3000" spc="-225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4059E2-C043-B8AC-297A-BBAF7A97CF4E}"/>
              </a:ext>
            </a:extLst>
          </p:cNvPr>
          <p:cNvGrpSpPr/>
          <p:nvPr/>
        </p:nvGrpSpPr>
        <p:grpSpPr>
          <a:xfrm>
            <a:off x="13785066" y="3276868"/>
            <a:ext cx="4571471" cy="1031729"/>
            <a:chOff x="6115614" y="2157437"/>
            <a:chExt cx="3047647" cy="687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927C7-3307-4E70-47E0-04DCDD0DAE4D}"/>
                </a:ext>
              </a:extLst>
            </p:cNvPr>
            <p:cNvSpPr txBox="1"/>
            <p:nvPr/>
          </p:nvSpPr>
          <p:spPr>
            <a:xfrm>
              <a:off x="6115614" y="2157437"/>
              <a:ext cx="30476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Medium" panose="00000600000000000000" pitchFamily="2" charset="-127"/>
                </a:rPr>
                <a:t>결론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1C78AE-3151-8149-4FDA-996FEEF22B4E}"/>
                </a:ext>
              </a:extLst>
            </p:cNvPr>
            <p:cNvSpPr/>
            <p:nvPr/>
          </p:nvSpPr>
          <p:spPr>
            <a:xfrm>
              <a:off x="6541060" y="2799537"/>
              <a:ext cx="2217073" cy="45719"/>
            </a:xfrm>
            <a:prstGeom prst="rect">
              <a:avLst/>
            </a:prstGeom>
            <a:solidFill>
              <a:srgbClr val="FBF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7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선호도 모양은 동일하게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장르별 게임 선호도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726517-980C-B0EF-C148-AAC1CA57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36" y="4351899"/>
            <a:ext cx="7772400" cy="49790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D468E-85AE-1692-6F91-D7BD4EC72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02" y="4299944"/>
            <a:ext cx="7772400" cy="49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트렌드 변화는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트렌드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C9BD6-5B66-3446-D037-ACFF0B97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36" y="4424862"/>
            <a:ext cx="7322357" cy="497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C2874-3604-C19D-3E59-C1D4DB8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02" y="4414244"/>
            <a:ext cx="7772400" cy="49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9" y="3361550"/>
            <a:ext cx="596074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출고량 수치는 감소했으나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트렌드 변화는 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하게 나타남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Platform Series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트렌드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68050-8069-2282-6249-0668952E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8" y="4412663"/>
            <a:ext cx="7322358" cy="497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76BD5-01DB-EEB6-F94F-D861E904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780" y="4412663"/>
            <a:ext cx="7530177" cy="49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8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인기가 많은 게임 특징 파악    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DAAFB-52B7-FF07-CDF6-2EF352C1F98F}"/>
              </a:ext>
            </a:extLst>
          </p:cNvPr>
          <p:cNvSpPr txBox="1"/>
          <p:nvPr/>
        </p:nvSpPr>
        <p:spPr>
          <a:xfrm>
            <a:off x="850288" y="3361550"/>
            <a:ext cx="737931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유명 시리즈들을 제외하더라도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이전과 비슷한 양상이 나타나고 있다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장르는 여전히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많다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플랫폼의 경우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Wii Series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Series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주를 이룬다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27C40-6941-8559-F90E-3785796AAF35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2026B-36D8-D258-3C27-32758850794C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Top 20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자유형: 도형 59">
            <a:extLst>
              <a:ext uri="{FF2B5EF4-FFF2-40B4-BE49-F238E27FC236}">
                <a16:creationId xmlns:a16="http://schemas.microsoft.com/office/drawing/2014/main" id="{51E0FFCE-2897-58FD-1A24-33F7E7937CC0}"/>
              </a:ext>
            </a:extLst>
          </p:cNvPr>
          <p:cNvSpPr/>
          <p:nvPr/>
        </p:nvSpPr>
        <p:spPr>
          <a:xfrm>
            <a:off x="796462" y="1761237"/>
            <a:ext cx="5528138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유명 시리즈 제외 분석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07952-7337-7060-74A1-83A696B27FB2}"/>
              </a:ext>
            </a:extLst>
          </p:cNvPr>
          <p:cNvSpPr txBox="1"/>
          <p:nvPr/>
        </p:nvSpPr>
        <p:spPr>
          <a:xfrm>
            <a:off x="850289" y="5109508"/>
            <a:ext cx="7074512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게임을 설계할 경우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게임이 </a:t>
            </a:r>
            <a:r>
              <a:rPr lang="es-419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Wii Series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 </a:t>
            </a:r>
            <a:r>
              <a:rPr lang="es-419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PS Series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구동 가능하는 게 설계하는 것이 중요하다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게임의 장르는 가장 선호하는 장르임과 동시에 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TOP20 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게임에서도 나타나는 </a:t>
            </a:r>
            <a:r>
              <a:rPr lang="es-419" altLang="ko-Kore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Role-Playing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과</a:t>
            </a:r>
            <a:r>
              <a:rPr lang="en-US" altLang="ko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최근 트렌드에 따라 출고량이 급증하고 있는 </a:t>
            </a:r>
            <a:r>
              <a:rPr lang="es-419" altLang="ko-Kore-KR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Action</a:t>
            </a:r>
            <a:r>
              <a:rPr lang="ko-KR" altLang="en-US" sz="2000" b="1" dirty="0" err="1">
                <a:solidFill>
                  <a:srgbClr val="212121"/>
                </a:solidFill>
                <a:latin typeface="Roboto" panose="02000000000000000000" pitchFamily="2" charset="0"/>
              </a:rPr>
              <a:t>으로</a:t>
            </a:r>
            <a:r>
              <a:rPr lang="ko-KR" altLang="en-US" sz="2000" b="1" dirty="0">
                <a:solidFill>
                  <a:srgbClr val="212121"/>
                </a:solidFill>
                <a:latin typeface="Roboto" panose="02000000000000000000" pitchFamily="2" charset="0"/>
              </a:rPr>
              <a:t> 선정하는 것이 좋다고 판단된다</a:t>
            </a:r>
            <a:r>
              <a:rPr lang="en-US" altLang="ko-KR" sz="2000" b="1" dirty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6A8D3C-FADF-F772-4A79-5113851EC33D}"/>
              </a:ext>
            </a:extLst>
          </p:cNvPr>
          <p:cNvSpPr/>
          <p:nvPr/>
        </p:nvSpPr>
        <p:spPr>
          <a:xfrm>
            <a:off x="796461" y="4605458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38038-A672-C950-46F6-FF306EBF4ED1}"/>
              </a:ext>
            </a:extLst>
          </p:cNvPr>
          <p:cNvSpPr txBox="1"/>
          <p:nvPr/>
        </p:nvSpPr>
        <p:spPr>
          <a:xfrm>
            <a:off x="864970" y="4304885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결과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3F79D-0E9D-3CBC-4C20-5E2FDCE9E657}"/>
              </a:ext>
            </a:extLst>
          </p:cNvPr>
          <p:cNvSpPr txBox="1"/>
          <p:nvPr/>
        </p:nvSpPr>
        <p:spPr>
          <a:xfrm>
            <a:off x="850288" y="7725262"/>
            <a:ext cx="776031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 부서에는 게임을 두 종류나 설계할 만큼의 자원이 주어지지 않았다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추가적인 분석을 통해 두 장르 중 어느 장르의 게임을 설계할 지 선택해야 한다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7EF898-1BF4-A35C-F441-E2DD1F1659C8}"/>
              </a:ext>
            </a:extLst>
          </p:cNvPr>
          <p:cNvSpPr/>
          <p:nvPr/>
        </p:nvSpPr>
        <p:spPr>
          <a:xfrm>
            <a:off x="796461" y="7221212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793EC-0314-2123-8DBE-C600EB68738E}"/>
              </a:ext>
            </a:extLst>
          </p:cNvPr>
          <p:cNvSpPr txBox="1"/>
          <p:nvPr/>
        </p:nvSpPr>
        <p:spPr>
          <a:xfrm>
            <a:off x="864970" y="6920639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한정된 자원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E78300-646F-F330-12D8-0330BAB6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338" y="2301837"/>
            <a:ext cx="8588491" cy="74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3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2880092"/>
            <a:ext cx="994964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장르별 평균 출고량 확인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일본 지역에서의 장르별 평균 출고량을 바탕으로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어느 장르를 선택할 시 예상 출고량이 높을 지 확인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FC2551-8E8D-130C-518F-65BEF9A3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923322"/>
            <a:ext cx="7772400" cy="5120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3E3B55-81DE-4424-6073-52F9DC41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3923322"/>
            <a:ext cx="7772400" cy="51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2880092"/>
            <a:ext cx="99496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확인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시각적으로 게임 장르별 출고량을 확인해보니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포켓몬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마리오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시리즈를 제외하지 않은 경우와 제외한 경우 모두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게임의 평균 출고량이 높게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Action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게임의 경우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오히려 다른 게임들에 비해 평균 출고량은 낮게 나타났다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해당 결과를 바탕으로 해석하면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 </a:t>
            </a:r>
            <a:r>
              <a:rPr lang="es-419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게임을 설계하는 것이 바람직해 보인다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FC2551-8E8D-130C-518F-65BEF9A3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926249"/>
            <a:ext cx="7772400" cy="5120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3E3B55-81DE-4424-6073-52F9DC41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926249"/>
            <a:ext cx="7772400" cy="51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12604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지역 분석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연도별 트렌드 분석 </a:t>
            </a:r>
            <a:r>
              <a:rPr lang="en-US" altLang="ko-KR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 인기가 많은 게임 특징 파악     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예상 출고량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69" y="2556927"/>
            <a:ext cx="98639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5A1322F0-0204-5E54-113C-A5C5D05C1931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47471F-B498-DA67-951C-6782543B6076}"/>
              </a:ext>
            </a:extLst>
          </p:cNvPr>
          <p:cNvSpPr/>
          <p:nvPr/>
        </p:nvSpPr>
        <p:spPr>
          <a:xfrm>
            <a:off x="796461" y="2857500"/>
            <a:ext cx="45719" cy="3960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5D412-D714-CD5D-7578-8E6A5D42B827}"/>
              </a:ext>
            </a:extLst>
          </p:cNvPr>
          <p:cNvSpPr txBox="1"/>
          <p:nvPr/>
        </p:nvSpPr>
        <p:spPr>
          <a:xfrm>
            <a:off x="864970" y="2556927"/>
            <a:ext cx="645023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통계 검정 수행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BDCF-D051-35C8-68D8-5E44B642F1D8}"/>
              </a:ext>
            </a:extLst>
          </p:cNvPr>
          <p:cNvSpPr txBox="1"/>
          <p:nvPr/>
        </p:nvSpPr>
        <p:spPr>
          <a:xfrm>
            <a:off x="779320" y="3583802"/>
            <a:ext cx="9949641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독립 표본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T-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검정 수행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확인한 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 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장르의 평균 출고량의 차이가 통계적으로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유의미한지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</a:t>
            </a:r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00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귀무가설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s-419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 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게임은 다른 장르의 게임들과 평균 출고량이 같다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대립가설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 </a:t>
            </a:r>
            <a:r>
              <a:rPr lang="ko-KR" altLang="en-US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게임은 다른 장르의 게임들보다 평균 출고량이 높다</a:t>
            </a:r>
            <a:r>
              <a:rPr lang="en-US" altLang="ko-KR" sz="2000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F38BB-576D-CBAB-F86B-E6B2C81B91EF}"/>
              </a:ext>
            </a:extLst>
          </p:cNvPr>
          <p:cNvSpPr txBox="1"/>
          <p:nvPr/>
        </p:nvSpPr>
        <p:spPr>
          <a:xfrm>
            <a:off x="779320" y="7863273"/>
            <a:ext cx="1247948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검정 결과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확인한 결과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유명 시리즈를 포함한 경우와 제외한 경우 모두  </a:t>
            </a:r>
            <a:r>
              <a:rPr lang="ko-KR" altLang="en-US" sz="2000" i="0" dirty="0" err="1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귀무가설을</a:t>
            </a:r>
            <a:r>
              <a:rPr lang="ko-KR" altLang="en-US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기각하고 대립가설을 채택한다</a:t>
            </a:r>
            <a:r>
              <a:rPr lang="en-US" altLang="ko-KR" sz="200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Role-Playing </a:t>
            </a:r>
            <a:r>
              <a:rPr lang="ko-KR" altLang="en-US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장르의 평균 출고량의 차이는 통계적으로 유의미하다</a:t>
            </a:r>
            <a:r>
              <a:rPr lang="en-US" altLang="ko-KR" sz="2000" b="1" dirty="0">
                <a:solidFill>
                  <a:srgbClr val="21212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F02E45-8E59-0C6A-7DDF-7914F37AC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28975"/>
              </p:ext>
            </p:extLst>
          </p:nvPr>
        </p:nvGraphicFramePr>
        <p:xfrm>
          <a:off x="828325" y="5646461"/>
          <a:ext cx="11847036" cy="195400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81132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Case</a:t>
                      </a:r>
                      <a:endParaRPr lang="ko-KR" altLang="en-US" sz="24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P-Value</a:t>
                      </a:r>
                      <a:endParaRPr lang="ko-KR" altLang="en-US" sz="24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rgbClr val="000000"/>
                          </a:solidFill>
                          <a:effectLst/>
                        </a:rPr>
                        <a:t>유명 시리즈 포함</a:t>
                      </a:r>
                      <a:endParaRPr lang="en-US" altLang="ko-KR" sz="24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1.631905195571923e-23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유명 시리즈 제거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altLang="ko-Kore-KR" sz="2000" b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1.9538014894883763e-27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9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B2A-8C1A-4569-84F0-C5863218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8" y="3117799"/>
            <a:ext cx="17759363" cy="2025701"/>
          </a:xfrm>
        </p:spPr>
        <p:txBody>
          <a:bodyPr>
            <a:normAutofit/>
          </a:bodyPr>
          <a:lstStyle/>
          <a:p>
            <a:r>
              <a:rPr lang="es-419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Wii Series, PS Series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에서 구동 가능한 </a:t>
            </a:r>
            <a:r>
              <a:rPr lang="es-419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Role-Playing 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게임을 설계하는 것을 추천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초기 개발한 게임에서 성공을 거두면 </a:t>
            </a:r>
            <a:r>
              <a:rPr lang="ko-KR" altLang="en-US" sz="3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연이은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시리즈를 통해서도 성공 가능성이 높음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일본 유명 인기 캐릭터와의 </a:t>
            </a:r>
            <a:r>
              <a:rPr lang="ko-KR" altLang="en-US" sz="3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콜라보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효과 기대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결론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DE128-B923-41C6-AE36-B46FF9BCA03D}"/>
              </a:ext>
            </a:extLst>
          </p:cNvPr>
          <p:cNvSpPr/>
          <p:nvPr/>
        </p:nvSpPr>
        <p:spPr>
          <a:xfrm>
            <a:off x="325278" y="2513680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03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r>
              <a:rPr lang="en-US" altLang="ko-KR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225B-BF20-4D42-BCA0-AF8D6FDB8F8C}"/>
              </a:ext>
            </a:extLst>
          </p:cNvPr>
          <p:cNvSpPr txBox="1"/>
          <p:nvPr/>
        </p:nvSpPr>
        <p:spPr>
          <a:xfrm>
            <a:off x="264319" y="1783081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인사이트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B6696-47C0-481A-81B7-B3D016C3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2A2-3D58-4D18-B223-89F8A25D193D}" type="slidenum">
              <a:rPr lang="ko-KR" altLang="en-US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</a:t>
            </a:fld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86BF4-E13F-7C1B-CAF4-EDBE4F4CA41E}"/>
              </a:ext>
            </a:extLst>
          </p:cNvPr>
          <p:cNvSpPr txBox="1">
            <a:spLocks/>
          </p:cNvSpPr>
          <p:nvPr/>
        </p:nvSpPr>
        <p:spPr>
          <a:xfrm>
            <a:off x="352987" y="6651380"/>
            <a:ext cx="17759363" cy="272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1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결측치로서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약 </a:t>
            </a: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300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개의 데이터가 제거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플랫폼을 통합하는 근거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출고량이라는 수치 변수 하나로 분석의 모든 내용 진행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게임 개발 비용 배제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0463A1-2968-2DFC-F06E-33FD98959C62}"/>
              </a:ext>
            </a:extLst>
          </p:cNvPr>
          <p:cNvSpPr/>
          <p:nvPr/>
        </p:nvSpPr>
        <p:spPr>
          <a:xfrm>
            <a:off x="413947" y="6409639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43095-F19C-FB98-BB17-A4AAC7409ADF}"/>
              </a:ext>
            </a:extLst>
          </p:cNvPr>
          <p:cNvSpPr txBox="1"/>
          <p:nvPr/>
        </p:nvSpPr>
        <p:spPr>
          <a:xfrm>
            <a:off x="352988" y="5679040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한계점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9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B2A-8C1A-4569-84F0-C5863218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2748410"/>
            <a:ext cx="17759363" cy="1762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국내 중견기업 게임회사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현재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(2015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년까지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회사의 주요 업무는 국내 시장 위주로 운영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2016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년에 들어 다음과 같은 새로운 비전 제시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8" y="60961"/>
            <a:ext cx="1821012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서론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3DE128-B923-41C6-AE36-B46FF9BCA03D}"/>
              </a:ext>
            </a:extLst>
          </p:cNvPr>
          <p:cNvSpPr/>
          <p:nvPr/>
        </p:nvSpPr>
        <p:spPr>
          <a:xfrm>
            <a:off x="325278" y="2513680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2275830" y="595812"/>
            <a:ext cx="3821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배경 및 필요성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225B-BF20-4D42-BCA0-AF8D6FDB8F8C}"/>
              </a:ext>
            </a:extLst>
          </p:cNvPr>
          <p:cNvSpPr txBox="1"/>
          <p:nvPr/>
        </p:nvSpPr>
        <p:spPr>
          <a:xfrm>
            <a:off x="264319" y="1783081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기업 상황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B6696-47C0-481A-81B7-B3D016C3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8E2A2-3D58-4D18-B223-89F8A25D193D}" type="slidenum">
              <a:rPr lang="ko-KR" altLang="en-US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fld>
            <a:endPara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72D072-A33F-C427-8279-78D03D3C0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147" y="4838700"/>
            <a:ext cx="7946856" cy="472870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37B922-6F60-F3D1-A7F6-20842E19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5382525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2ACFE-6216-133D-CE28-9EAF9DA89BF0}"/>
              </a:ext>
            </a:extLst>
          </p:cNvPr>
          <p:cNvSpPr/>
          <p:nvPr/>
        </p:nvSpPr>
        <p:spPr>
          <a:xfrm>
            <a:off x="325278" y="5854179"/>
            <a:ext cx="5907882" cy="68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97570-2861-20BB-EF18-9FFE20601F26}"/>
              </a:ext>
            </a:extLst>
          </p:cNvPr>
          <p:cNvSpPr txBox="1"/>
          <p:nvPr/>
        </p:nvSpPr>
        <p:spPr>
          <a:xfrm>
            <a:off x="264319" y="5123580"/>
            <a:ext cx="177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기업 비전</a:t>
            </a:r>
            <a:endParaRPr lang="en-US" altLang="ko-KR" sz="3600" i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38A3B5E-7C4B-AF37-38CF-62DAB2E49698}"/>
              </a:ext>
            </a:extLst>
          </p:cNvPr>
          <p:cNvSpPr txBox="1">
            <a:spLocks/>
          </p:cNvSpPr>
          <p:nvPr/>
        </p:nvSpPr>
        <p:spPr>
          <a:xfrm>
            <a:off x="264319" y="6097608"/>
            <a:ext cx="17759363" cy="324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아시아 게임시장을 대표할 수 있는 기업</a:t>
            </a: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첫 번째 목표로 선택한 일본 시장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일본 시장 분석 및 게임 설계는 초창기 단계로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많은 지원비가 주어지지 않음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2019~2021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 중 게임 출시 계획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2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solidFill>
                <a:srgbClr val="C8B8A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EDB4D506-5D88-6714-6DD1-D25B6AA7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32" y="8641827"/>
            <a:ext cx="45719" cy="1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">
            <a:extLst>
              <a:ext uri="{FF2B5EF4-FFF2-40B4-BE49-F238E27FC236}">
                <a16:creationId xmlns:a16="http://schemas.microsoft.com/office/drawing/2014/main" id="{4EDFD6DE-8C4B-F8B4-26D7-64609FBE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3318"/>
              </p:ext>
            </p:extLst>
          </p:nvPr>
        </p:nvGraphicFramePr>
        <p:xfrm>
          <a:off x="573565" y="3744829"/>
          <a:ext cx="4253472" cy="606354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26736">
                  <a:extLst>
                    <a:ext uri="{9D8B030D-6E8A-4147-A177-3AD203B41FA5}">
                      <a16:colId xmlns:a16="http://schemas.microsoft.com/office/drawing/2014/main" val="1884291498"/>
                    </a:ext>
                  </a:extLst>
                </a:gridCol>
                <a:gridCol w="2126736">
                  <a:extLst>
                    <a:ext uri="{9D8B030D-6E8A-4147-A177-3AD203B41FA5}">
                      <a16:colId xmlns:a16="http://schemas.microsoft.com/office/drawing/2014/main" val="1031982521"/>
                    </a:ext>
                  </a:extLst>
                </a:gridCol>
              </a:tblGrid>
              <a:tr h="654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칼럼 내용</a:t>
                      </a:r>
                    </a:p>
                  </a:txBody>
                  <a:tcPr marL="137160" marR="137160" marT="68580" marB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58840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</a:rPr>
                        <a:t>게임 이름</a:t>
                      </a:r>
                      <a:endParaRPr lang="en-US" altLang="ko-KR" sz="20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253633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Platform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지원 플랫폼</a:t>
                      </a:r>
                      <a:endParaRPr lang="en-US" altLang="ko-KR" sz="20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2963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Year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출시 연도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86347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Genre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장르</a:t>
                      </a:r>
                      <a:endParaRPr lang="en-US" altLang="ko-KR" sz="2000" b="0" i="0" dirty="0"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243462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Publisher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배급한 회사명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68776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NA_Sales</a:t>
                      </a:r>
                      <a:endParaRPr lang="ko-KR" altLang="en-US" sz="2400" b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북미지역 출고량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09436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EU_Sales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유럽지역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72932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JP_Sales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일본지역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271658"/>
                  </a:ext>
                </a:extLst>
              </a:tr>
              <a:tr h="590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Other_Sales</a:t>
                      </a:r>
                      <a:endParaRPr lang="en-US" altLang="ko-KR" sz="24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0000"/>
                          </a:solidFill>
                          <a:effectLst/>
                        </a:rPr>
                        <a:t>기타지역 출고량</a:t>
                      </a:r>
                      <a:endParaRPr lang="en-US" altLang="ko-KR" sz="1800" b="0" i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9930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8C38BF0-1D5A-EBE8-7EB0-763BB607FE24}"/>
              </a:ext>
            </a:extLst>
          </p:cNvPr>
          <p:cNvSpPr txBox="1"/>
          <p:nvPr/>
        </p:nvSpPr>
        <p:spPr>
          <a:xfrm>
            <a:off x="337721" y="2961170"/>
            <a:ext cx="471487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2015</a:t>
            </a:r>
            <a:r>
              <a:rPr lang="ko-KR" altLang="en-US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출시된 게임들의 </a:t>
            </a:r>
            <a:br>
              <a:rPr lang="en-US" altLang="ko-KR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1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지역에서의 출고량 데이터</a:t>
            </a:r>
          </a:p>
          <a:p>
            <a:pPr algn="ctr"/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화살표: 갈매기형 수장 27">
            <a:extLst>
              <a:ext uri="{FF2B5EF4-FFF2-40B4-BE49-F238E27FC236}">
                <a16:creationId xmlns:a16="http://schemas.microsoft.com/office/drawing/2014/main" id="{EA8E31BA-6546-9659-EBB2-29B65C1FE6FD}"/>
              </a:ext>
            </a:extLst>
          </p:cNvPr>
          <p:cNvSpPr/>
          <p:nvPr/>
        </p:nvSpPr>
        <p:spPr>
          <a:xfrm>
            <a:off x="476918" y="1998947"/>
            <a:ext cx="4495134" cy="814388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</a:t>
            </a:r>
          </a:p>
        </p:txBody>
      </p:sp>
      <p:sp>
        <p:nvSpPr>
          <p:cNvPr id="47" name="화살표: 갈매기형 수장 54">
            <a:extLst>
              <a:ext uri="{FF2B5EF4-FFF2-40B4-BE49-F238E27FC236}">
                <a16:creationId xmlns:a16="http://schemas.microsoft.com/office/drawing/2014/main" id="{17D2AA4A-7969-E301-DF52-BA662622F0DD}"/>
              </a:ext>
            </a:extLst>
          </p:cNvPr>
          <p:cNvSpPr/>
          <p:nvPr/>
        </p:nvSpPr>
        <p:spPr>
          <a:xfrm>
            <a:off x="5419723" y="1998946"/>
            <a:ext cx="4714877" cy="814388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전처리</a:t>
            </a:r>
            <a:r>
              <a:rPr lang="ko-KR" altLang="en-US" sz="27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진행</a:t>
            </a:r>
          </a:p>
        </p:txBody>
      </p:sp>
      <p:sp>
        <p:nvSpPr>
          <p:cNvPr id="48" name="화살표: 갈매기형 수장 55">
            <a:extLst>
              <a:ext uri="{FF2B5EF4-FFF2-40B4-BE49-F238E27FC236}">
                <a16:creationId xmlns:a16="http://schemas.microsoft.com/office/drawing/2014/main" id="{496EE5E6-7855-4227-9213-D754595C3FA1}"/>
              </a:ext>
            </a:extLst>
          </p:cNvPr>
          <p:cNvSpPr/>
          <p:nvPr/>
        </p:nvSpPr>
        <p:spPr>
          <a:xfrm>
            <a:off x="10426715" y="1998946"/>
            <a:ext cx="7604109" cy="814388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분석 수행</a:t>
            </a:r>
          </a:p>
        </p:txBody>
      </p:sp>
      <p:sp>
        <p:nvSpPr>
          <p:cNvPr id="1025" name="자유형: 도형 59">
            <a:extLst>
              <a:ext uri="{FF2B5EF4-FFF2-40B4-BE49-F238E27FC236}">
                <a16:creationId xmlns:a16="http://schemas.microsoft.com/office/drawing/2014/main" id="{2171E4C9-35FB-BC4F-CF34-C99D807A83F0}"/>
              </a:ext>
            </a:extLst>
          </p:cNvPr>
          <p:cNvSpPr/>
          <p:nvPr/>
        </p:nvSpPr>
        <p:spPr>
          <a:xfrm>
            <a:off x="5419723" y="3671617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1027" name="자유형: 도형 22">
            <a:extLst>
              <a:ext uri="{FF2B5EF4-FFF2-40B4-BE49-F238E27FC236}">
                <a16:creationId xmlns:a16="http://schemas.microsoft.com/office/drawing/2014/main" id="{39503E6C-C39A-D601-3DB8-18C2FFA04F0F}"/>
              </a:ext>
            </a:extLst>
          </p:cNvPr>
          <p:cNvSpPr/>
          <p:nvPr/>
        </p:nvSpPr>
        <p:spPr>
          <a:xfrm>
            <a:off x="5419723" y="4733181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타입 변경</a:t>
            </a:r>
          </a:p>
        </p:txBody>
      </p:sp>
      <p:sp>
        <p:nvSpPr>
          <p:cNvPr id="1028" name="자유형: 도형 24">
            <a:extLst>
              <a:ext uri="{FF2B5EF4-FFF2-40B4-BE49-F238E27FC236}">
                <a16:creationId xmlns:a16="http://schemas.microsoft.com/office/drawing/2014/main" id="{3BC26EDC-708E-13A5-E066-6D3403074703}"/>
              </a:ext>
            </a:extLst>
          </p:cNvPr>
          <p:cNvSpPr/>
          <p:nvPr/>
        </p:nvSpPr>
        <p:spPr>
          <a:xfrm>
            <a:off x="5419723" y="6892275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중복값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1030" name="자유형: 도형 20">
            <a:extLst>
              <a:ext uri="{FF2B5EF4-FFF2-40B4-BE49-F238E27FC236}">
                <a16:creationId xmlns:a16="http://schemas.microsoft.com/office/drawing/2014/main" id="{3D1C1B97-C440-4DC4-ADD8-69E771765530}"/>
              </a:ext>
            </a:extLst>
          </p:cNvPr>
          <p:cNvSpPr/>
          <p:nvPr/>
        </p:nvSpPr>
        <p:spPr>
          <a:xfrm>
            <a:off x="5419723" y="5812728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1031" name="자유형: 도형 24">
            <a:extLst>
              <a:ext uri="{FF2B5EF4-FFF2-40B4-BE49-F238E27FC236}">
                <a16:creationId xmlns:a16="http://schemas.microsoft.com/office/drawing/2014/main" id="{AA33B55B-DC4A-84C0-8F76-D7D14556972F}"/>
              </a:ext>
            </a:extLst>
          </p:cNvPr>
          <p:cNvSpPr/>
          <p:nvPr/>
        </p:nvSpPr>
        <p:spPr>
          <a:xfrm>
            <a:off x="5419723" y="7971822"/>
            <a:ext cx="4714877" cy="820638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칼럼 생성</a:t>
            </a:r>
          </a:p>
        </p:txBody>
      </p:sp>
      <p:sp>
        <p:nvSpPr>
          <p:cNvPr id="1041" name="자유형: 도형 59">
            <a:extLst>
              <a:ext uri="{FF2B5EF4-FFF2-40B4-BE49-F238E27FC236}">
                <a16:creationId xmlns:a16="http://schemas.microsoft.com/office/drawing/2014/main" id="{0C5F75E6-94EE-3FF5-4536-4F0FC0D27BB6}"/>
              </a:ext>
            </a:extLst>
          </p:cNvPr>
          <p:cNvSpPr/>
          <p:nvPr/>
        </p:nvSpPr>
        <p:spPr>
          <a:xfrm>
            <a:off x="10896600" y="3184850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지역 분석</a:t>
            </a:r>
          </a:p>
        </p:txBody>
      </p:sp>
      <p:sp>
        <p:nvSpPr>
          <p:cNvPr id="1042" name="자유형: 도형 22">
            <a:extLst>
              <a:ext uri="{FF2B5EF4-FFF2-40B4-BE49-F238E27FC236}">
                <a16:creationId xmlns:a16="http://schemas.microsoft.com/office/drawing/2014/main" id="{CB8FAD07-E152-FC6C-7E3C-5E7314E7D0E1}"/>
              </a:ext>
            </a:extLst>
          </p:cNvPr>
          <p:cNvSpPr/>
          <p:nvPr/>
        </p:nvSpPr>
        <p:spPr>
          <a:xfrm>
            <a:off x="10896600" y="4959901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연도별 트렌드 분석</a:t>
            </a:r>
          </a:p>
        </p:txBody>
      </p:sp>
      <p:sp>
        <p:nvSpPr>
          <p:cNvPr id="1043" name="자유형: 도형 24">
            <a:extLst>
              <a:ext uri="{FF2B5EF4-FFF2-40B4-BE49-F238E27FC236}">
                <a16:creationId xmlns:a16="http://schemas.microsoft.com/office/drawing/2014/main" id="{96F992A4-367F-DF98-6D3A-3E9DB9411106}"/>
              </a:ext>
            </a:extLst>
          </p:cNvPr>
          <p:cNvSpPr/>
          <p:nvPr/>
        </p:nvSpPr>
        <p:spPr>
          <a:xfrm>
            <a:off x="10896600" y="8821877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예상 출고량 분석</a:t>
            </a:r>
          </a:p>
        </p:txBody>
      </p:sp>
      <p:sp>
        <p:nvSpPr>
          <p:cNvPr id="1044" name="화살표: 아래쪽 36">
            <a:extLst>
              <a:ext uri="{FF2B5EF4-FFF2-40B4-BE49-F238E27FC236}">
                <a16:creationId xmlns:a16="http://schemas.microsoft.com/office/drawing/2014/main" id="{EBC9787C-340A-A85E-BF19-187223EB65C6}"/>
              </a:ext>
            </a:extLst>
          </p:cNvPr>
          <p:cNvSpPr/>
          <p:nvPr/>
        </p:nvSpPr>
        <p:spPr>
          <a:xfrm>
            <a:off x="13204250" y="4385888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5" name="화살표: 아래쪽 19">
            <a:extLst>
              <a:ext uri="{FF2B5EF4-FFF2-40B4-BE49-F238E27FC236}">
                <a16:creationId xmlns:a16="http://schemas.microsoft.com/office/drawing/2014/main" id="{A1FDD321-868C-A8CF-3F94-AADC41A24858}"/>
              </a:ext>
            </a:extLst>
          </p:cNvPr>
          <p:cNvSpPr/>
          <p:nvPr/>
        </p:nvSpPr>
        <p:spPr>
          <a:xfrm>
            <a:off x="13204250" y="6380159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6" name="자유형: 도형 20">
            <a:extLst>
              <a:ext uri="{FF2B5EF4-FFF2-40B4-BE49-F238E27FC236}">
                <a16:creationId xmlns:a16="http://schemas.microsoft.com/office/drawing/2014/main" id="{D71EEFED-9996-A40A-6276-3A18D0F67415}"/>
              </a:ext>
            </a:extLst>
          </p:cNvPr>
          <p:cNvSpPr/>
          <p:nvPr/>
        </p:nvSpPr>
        <p:spPr>
          <a:xfrm>
            <a:off x="10896600" y="6978293"/>
            <a:ext cx="6624156" cy="114271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인기가 많은 게임 특징 파악</a:t>
            </a:r>
          </a:p>
        </p:txBody>
      </p:sp>
      <p:sp>
        <p:nvSpPr>
          <p:cNvPr id="1047" name="화살표: 아래쪽 21">
            <a:extLst>
              <a:ext uri="{FF2B5EF4-FFF2-40B4-BE49-F238E27FC236}">
                <a16:creationId xmlns:a16="http://schemas.microsoft.com/office/drawing/2014/main" id="{140949A7-6DF5-1015-3D13-AD98E09B1BCC}"/>
              </a:ext>
            </a:extLst>
          </p:cNvPr>
          <p:cNvSpPr/>
          <p:nvPr/>
        </p:nvSpPr>
        <p:spPr>
          <a:xfrm>
            <a:off x="13204250" y="8215166"/>
            <a:ext cx="2017059" cy="52229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2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Year, Genre, Publisher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대체가 가능한 경우를 제외하고 모두 제거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779321" y="4269774"/>
            <a:ext cx="899350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결측치를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대체한 경우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아래 표와 같이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동일한 게임이 존재하는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해당 데이터의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Genre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결측치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6C162A-770D-FB14-2FF8-C916F933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0" y="5295900"/>
            <a:ext cx="12843410" cy="17153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6F7029-ADCF-3DA7-5516-AF7D656BC7D3}"/>
              </a:ext>
            </a:extLst>
          </p:cNvPr>
          <p:cNvSpPr/>
          <p:nvPr/>
        </p:nvSpPr>
        <p:spPr>
          <a:xfrm>
            <a:off x="4758861" y="5295900"/>
            <a:ext cx="961071" cy="1524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BCB2F-4A73-CFCD-B459-ABCF4524C56F}"/>
              </a:ext>
            </a:extLst>
          </p:cNvPr>
          <p:cNvSpPr txBox="1"/>
          <p:nvPr/>
        </p:nvSpPr>
        <p:spPr>
          <a:xfrm>
            <a:off x="779321" y="7072621"/>
            <a:ext cx="128434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Genre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경우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보통 게임이름이 동일한 경우 리메이크나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후속작에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속하기 때문에 해당 방식으로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대체 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Publisher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경우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플랫폼의 따라 배급사가 다른 경우도 있어 해당 방식으로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대체 불가능</a:t>
            </a: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2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838200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타입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838199" y="2781300"/>
            <a:ext cx="68509" cy="618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906709" y="2556927"/>
            <a:ext cx="6332291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Year, _Sales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의 데이터 타입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EEB79-94CA-3BCF-EB5A-B14BEA301314}"/>
              </a:ext>
            </a:extLst>
          </p:cNvPr>
          <p:cNvSpPr txBox="1"/>
          <p:nvPr/>
        </p:nvSpPr>
        <p:spPr>
          <a:xfrm>
            <a:off x="821059" y="3695700"/>
            <a:ext cx="341244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정수 타입으로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2555-E749-DB28-DEAC-15EA86D27F85}"/>
              </a:ext>
            </a:extLst>
          </p:cNvPr>
          <p:cNvSpPr txBox="1"/>
          <p:nvPr/>
        </p:nvSpPr>
        <p:spPr>
          <a:xfrm>
            <a:off x="9939605" y="3695700"/>
            <a:ext cx="3412445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_Sales</a:t>
            </a: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단위 통일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수치 타입으로 변경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26F601-FD67-26B6-96FB-C7EB8D4EF167}"/>
              </a:ext>
            </a:extLst>
          </p:cNvPr>
          <p:cNvSpPr/>
          <p:nvPr/>
        </p:nvSpPr>
        <p:spPr>
          <a:xfrm>
            <a:off x="8722331" y="4269774"/>
            <a:ext cx="119109" cy="57457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9CD023-A3CA-46DE-4EFB-77D60109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024" y="4990855"/>
            <a:ext cx="4938869" cy="181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C6ED68-6F6C-3A20-AAAC-EA5D06C99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0" y="7795634"/>
            <a:ext cx="4938869" cy="1811746"/>
          </a:xfrm>
          <a:prstGeom prst="rect">
            <a:avLst/>
          </a:prstGeom>
        </p:spPr>
      </p:pic>
      <p:sp>
        <p:nvSpPr>
          <p:cNvPr id="12" name="화살표: 아래쪽 36">
            <a:extLst>
              <a:ext uri="{FF2B5EF4-FFF2-40B4-BE49-F238E27FC236}">
                <a16:creationId xmlns:a16="http://schemas.microsoft.com/office/drawing/2014/main" id="{EE2553E6-A403-C735-EEF3-CE8FD0ED9D7E}"/>
              </a:ext>
            </a:extLst>
          </p:cNvPr>
          <p:cNvSpPr/>
          <p:nvPr/>
        </p:nvSpPr>
        <p:spPr>
          <a:xfrm>
            <a:off x="3731778" y="7212010"/>
            <a:ext cx="2017059" cy="52229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DDC1AC-DB14-BDF6-61CB-C4213BE28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942" y="5143500"/>
            <a:ext cx="7559372" cy="980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FF2AB8-A529-1D59-664E-3BE488BF5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562" y="7970226"/>
            <a:ext cx="7559372" cy="980322"/>
          </a:xfrm>
          <a:prstGeom prst="rect">
            <a:avLst/>
          </a:prstGeom>
        </p:spPr>
      </p:pic>
      <p:sp>
        <p:nvSpPr>
          <p:cNvPr id="16" name="화살표: 아래쪽 36">
            <a:extLst>
              <a:ext uri="{FF2B5EF4-FFF2-40B4-BE49-F238E27FC236}">
                <a16:creationId xmlns:a16="http://schemas.microsoft.com/office/drawing/2014/main" id="{FC7F35AB-4F53-C40C-B652-D9CA059F8302}"/>
              </a:ext>
            </a:extLst>
          </p:cNvPr>
          <p:cNvSpPr/>
          <p:nvPr/>
        </p:nvSpPr>
        <p:spPr>
          <a:xfrm>
            <a:off x="12344400" y="6802601"/>
            <a:ext cx="2017059" cy="762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58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49F79-3E03-39C4-FC2B-27C38881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213395"/>
            <a:ext cx="8382000" cy="5692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25471B-9E91-A5B3-AB54-78C1E22200D4}"/>
              </a:ext>
            </a:extLst>
          </p:cNvPr>
          <p:cNvSpPr/>
          <p:nvPr/>
        </p:nvSpPr>
        <p:spPr>
          <a:xfrm>
            <a:off x="7467600" y="7548622"/>
            <a:ext cx="1035968" cy="201447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9" y="4614207"/>
            <a:ext cx="44196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분포가 다음과 같은 이유 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단위가 굉장히 낮은 데이터 존재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0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8" y="4614207"/>
            <a:ext cx="5960742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100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이하 수치의 데이터가 존재하는 모습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0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네자릿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수 연도가 아닌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두 자릿수 연도가 기입된 데이터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데이터들의 게임들은 모두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1900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년대 이후 작품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15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이하인 경우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2000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더함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80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이상인 큰 경우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1900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을 더함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41B013-FDA9-1C6E-32CB-FB6A5081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31" y="4237702"/>
            <a:ext cx="8380269" cy="5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9FD24-BD23-4A53-9D30-B43AA4E90D69}"/>
              </a:ext>
            </a:extLst>
          </p:cNvPr>
          <p:cNvSpPr/>
          <p:nvPr/>
        </p:nvSpPr>
        <p:spPr>
          <a:xfrm>
            <a:off x="-2" y="-375"/>
            <a:ext cx="18288000" cy="1460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en-US" altLang="ko-KR" sz="2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4A46A372-AA94-49C2-ACAB-7EF44386CC39}"/>
              </a:ext>
            </a:extLst>
          </p:cNvPr>
          <p:cNvSpPr/>
          <p:nvPr/>
        </p:nvSpPr>
        <p:spPr>
          <a:xfrm>
            <a:off x="264319" y="1609919"/>
            <a:ext cx="17759363" cy="8405619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B4593E-3F5A-4267-B057-E8DA23E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7" y="60961"/>
            <a:ext cx="3155031" cy="1487624"/>
          </a:xfrm>
        </p:spPr>
        <p:txBody>
          <a:bodyPr>
            <a:normAutofit/>
          </a:bodyPr>
          <a:lstStyle/>
          <a:p>
            <a:r>
              <a:rPr lang="ko-KR" altLang="en-US" sz="6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준비</a:t>
            </a:r>
            <a:r>
              <a:rPr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A8CE22-D502-4B0B-9E32-F7B7FF27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1338" y="948481"/>
            <a:ext cx="2770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br>
              <a:rPr lang="ko-KR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ko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134-9996-4FBA-B2CE-9DEFE202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59" y="1522600"/>
            <a:ext cx="14288" cy="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DDCFB-33B4-461D-91B0-856C5E77F653}"/>
              </a:ext>
            </a:extLst>
          </p:cNvPr>
          <p:cNvSpPr txBox="1"/>
          <p:nvPr/>
        </p:nvSpPr>
        <p:spPr>
          <a:xfrm>
            <a:off x="3682406" y="595812"/>
            <a:ext cx="41328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C8B9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분석 개요</a:t>
            </a:r>
            <a:r>
              <a:rPr lang="en-US" altLang="ko-KR" sz="3000" dirty="0">
                <a:solidFill>
                  <a:srgbClr val="C8B8A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3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3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30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자유형: 도형 59">
            <a:extLst>
              <a:ext uri="{FF2B5EF4-FFF2-40B4-BE49-F238E27FC236}">
                <a16:creationId xmlns:a16="http://schemas.microsoft.com/office/drawing/2014/main" id="{22AA79C6-9D3F-2120-8944-90051F4D5697}"/>
              </a:ext>
            </a:extLst>
          </p:cNvPr>
          <p:cNvSpPr/>
          <p:nvPr/>
        </p:nvSpPr>
        <p:spPr>
          <a:xfrm>
            <a:off x="796462" y="1761237"/>
            <a:ext cx="4419600" cy="715263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90598" tIns="290598" rIns="290598" bIns="290598" numCol="1" spcCol="1270" anchor="ctr" anchorCtr="0">
            <a:noAutofit/>
          </a:bodyPr>
          <a:lstStyle/>
          <a:p>
            <a:pPr algn="ctr" defTabSz="273367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2B449F-D74F-B5A5-E93A-CB1C7FDE7855}"/>
              </a:ext>
            </a:extLst>
          </p:cNvPr>
          <p:cNvSpPr/>
          <p:nvPr/>
        </p:nvSpPr>
        <p:spPr>
          <a:xfrm>
            <a:off x="796461" y="2857500"/>
            <a:ext cx="45719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0DE7D-10E9-FB40-CD6E-378F04DF99DE}"/>
              </a:ext>
            </a:extLst>
          </p:cNvPr>
          <p:cNvSpPr txBox="1"/>
          <p:nvPr/>
        </p:nvSpPr>
        <p:spPr>
          <a:xfrm>
            <a:off x="864970" y="2556927"/>
            <a:ext cx="6332291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Year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 이상치 발생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데이터 분포를 살펴보고 값 대체</a:t>
            </a:r>
            <a:endParaRPr lang="en-US" altLang="ko-KR" sz="1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5F83E-4F8D-4844-F2A1-F0D1F7E44DE6}"/>
              </a:ext>
            </a:extLst>
          </p:cNvPr>
          <p:cNvSpPr txBox="1"/>
          <p:nvPr/>
        </p:nvSpPr>
        <p:spPr>
          <a:xfrm>
            <a:off x="821059" y="4614207"/>
            <a:ext cx="44196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Medium" panose="00000600000000000000" pitchFamily="2" charset="-127"/>
              </a:rPr>
              <a:t>이상치가 처리된 모습</a:t>
            </a: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78D0DD-CD79-8844-9DE2-B4F7557B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018" y="4237702"/>
            <a:ext cx="8380270" cy="56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1565</Words>
  <Application>Microsoft Macintosh PowerPoint</Application>
  <PresentationFormat>사용자 지정</PresentationFormat>
  <Paragraphs>374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Apple SD Gothic Neo</vt:lpstr>
      <vt:lpstr>KoPubWorld돋움체 Bold</vt:lpstr>
      <vt:lpstr>KoPubWorld돋움체 Light</vt:lpstr>
      <vt:lpstr>KoPubWorld돋움체 Medium</vt:lpstr>
      <vt:lpstr>맑은 고딕</vt:lpstr>
      <vt:lpstr>Arial</vt:lpstr>
      <vt:lpstr>Calibri</vt:lpstr>
      <vt:lpstr>Calibri Light</vt:lpstr>
      <vt:lpstr>Roboto</vt:lpstr>
      <vt:lpstr>Office Theme</vt:lpstr>
      <vt:lpstr>Office 테마</vt:lpstr>
      <vt:lpstr>PowerPoint 프레젠테이션</vt:lpstr>
      <vt:lpstr>PowerPoint 프레젠테이션</vt:lpstr>
      <vt:lpstr>서론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준비 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결론 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장건희</cp:lastModifiedBy>
  <cp:revision>64</cp:revision>
  <dcterms:created xsi:type="dcterms:W3CDTF">2021-12-18T00:49:38Z</dcterms:created>
  <dcterms:modified xsi:type="dcterms:W3CDTF">2023-03-13T07:32:40Z</dcterms:modified>
</cp:coreProperties>
</file>